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40"/>
  </p:handoutMasterIdLst>
  <p:sldIdLst>
    <p:sldId id="274" r:id="rId2"/>
    <p:sldId id="323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8" r:id="rId17"/>
    <p:sldId id="342" r:id="rId18"/>
    <p:sldId id="339" r:id="rId19"/>
    <p:sldId id="340" r:id="rId20"/>
    <p:sldId id="352" r:id="rId21"/>
    <p:sldId id="341" r:id="rId22"/>
    <p:sldId id="353" r:id="rId23"/>
    <p:sldId id="354" r:id="rId24"/>
    <p:sldId id="355" r:id="rId25"/>
    <p:sldId id="356" r:id="rId26"/>
    <p:sldId id="357" r:id="rId27"/>
    <p:sldId id="358" r:id="rId28"/>
    <p:sldId id="359" r:id="rId29"/>
    <p:sldId id="360" r:id="rId30"/>
    <p:sldId id="361" r:id="rId31"/>
    <p:sldId id="362" r:id="rId32"/>
    <p:sldId id="363" r:id="rId33"/>
    <p:sldId id="364" r:id="rId34"/>
    <p:sldId id="365" r:id="rId35"/>
    <p:sldId id="366" r:id="rId36"/>
    <p:sldId id="367" r:id="rId37"/>
    <p:sldId id="368" r:id="rId38"/>
    <p:sldId id="369" r:id="rId39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bg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F02"/>
    <a:srgbClr val="0000FF"/>
    <a:srgbClr val="860000"/>
    <a:srgbClr val="B40000"/>
    <a:srgbClr val="B80000"/>
    <a:srgbClr val="FF6600"/>
    <a:srgbClr val="292929"/>
    <a:srgbClr val="FF0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6" d="100"/>
          <a:sy n="106" d="100"/>
        </p:scale>
        <p:origin x="13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fld id="{2CEAF6EE-AB2E-4602-ADFC-F2FC624E1B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22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99297A-9344-45A2-A13A-851EE8762E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1366A-38D0-4B5A-BFFF-087537EA32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136877-92D2-42A6-B65E-ABDE431E6A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59FB271-816F-42D7-B7CA-12359D79FE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08B50-0C64-4CEA-A32F-86ECFD2E4C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B7E63-203F-4397-B48E-54C00A8BD5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81593-A60E-4D01-BA5A-2AE2497DA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7183C-E94B-4369-9124-C854C2C96B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7A642B-9C68-4884-98EF-D9305A2901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9031D-9AC9-4329-AFA3-BCC1139F53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B9C2ED-D5F4-4EA1-9F63-00F1E90F48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72A41-6E14-455B-8E95-48CFA9E368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fld id="{AF97F31B-F70A-4A89-A852-3C3F7B049FA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mathworld.wolfram.com/ProbabilityFunction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200" b="1" u="sng" dirty="0">
                <a:solidFill>
                  <a:srgbClr val="FFEF02"/>
                </a:solidFill>
              </a:rPr>
              <a:t>Outline of Today’s Discussion</a:t>
            </a:r>
            <a:endParaRPr lang="en-US" sz="3200" b="1" u="sng" dirty="0">
              <a:solidFill>
                <a:srgbClr val="FFFB0F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7772400" cy="5334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Displaying the Order in a Group of Numbers: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The Mean, Variance,  Standard Deviation, </a:t>
            </a:r>
            <a:r>
              <a:rPr lang="en-US" sz="2400" b="1" dirty="0" smtClean="0">
                <a:solidFill>
                  <a:schemeClr val="bg1"/>
                </a:solidFill>
              </a:rPr>
              <a:t>			&amp; </a:t>
            </a:r>
            <a:r>
              <a:rPr lang="en-US" sz="2400" b="1" dirty="0" smtClean="0">
                <a:solidFill>
                  <a:schemeClr val="bg1"/>
                </a:solidFill>
              </a:rPr>
              <a:t>Z-Scores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</a:rPr>
              <a:t>SPSS: Data Entry, Definition, &amp; Frequency Analysis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A Grouped Frequency Table</a:t>
            </a:r>
          </a:p>
        </p:txBody>
      </p:sp>
      <p:graphicFrame>
        <p:nvGraphicFramePr>
          <p:cNvPr id="92163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551175932"/>
              </p:ext>
            </p:extLst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Travel Time (min)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Frequency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Percent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0-5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8-9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6-7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4-5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2-3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0-1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Frequency Graphs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2895600" cy="4114800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Histogram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Depicts information from a frequency table or a grouped frequency table as a bar graph</a:t>
            </a:r>
          </a:p>
        </p:txBody>
      </p:sp>
      <p:pic>
        <p:nvPicPr>
          <p:cNvPr id="2050" name="Picture 2" descr="File:Travel time histogram total n Stat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905000"/>
            <a:ext cx="4991394" cy="32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Frequency Graphs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2895600" cy="4114800"/>
          </a:xfrm>
        </p:spPr>
        <p:txBody>
          <a:bodyPr/>
          <a:lstStyle/>
          <a:p>
            <a:r>
              <a:rPr lang="en-US" sz="2000" dirty="0">
                <a:solidFill>
                  <a:schemeClr val="bg1"/>
                </a:solidFill>
              </a:rPr>
              <a:t>Frequency Polygon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Depicts the same information by plotting a point to show the frequency of each value or range of values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Points are joined with a line</a:t>
            </a:r>
          </a:p>
          <a:p>
            <a:pPr lvl="1"/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942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133600"/>
            <a:ext cx="5156200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Frequency Graphs</a:t>
            </a:r>
          </a:p>
        </p:txBody>
      </p:sp>
      <p:pic>
        <p:nvPicPr>
          <p:cNvPr id="952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2286000"/>
            <a:ext cx="31877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5236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Histogram and frequency polygon for the same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Shapes of Frequency Distributions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err="1">
                <a:solidFill>
                  <a:schemeClr val="bg1"/>
                </a:solidFill>
              </a:rPr>
              <a:t>Unimodal</a:t>
            </a:r>
            <a:endParaRPr lang="en-US" sz="2000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Having one peak</a:t>
            </a:r>
          </a:p>
          <a:p>
            <a:pPr>
              <a:lnSpc>
                <a:spcPct val="90000"/>
              </a:lnSpc>
            </a:pPr>
            <a:endParaRPr lang="en-US" sz="2000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Bimodal</a:t>
            </a:r>
            <a:endParaRPr lang="en-US" sz="2000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Having two peaks</a:t>
            </a:r>
          </a:p>
          <a:p>
            <a:pPr>
              <a:lnSpc>
                <a:spcPct val="90000"/>
              </a:lnSpc>
            </a:pPr>
            <a:endParaRPr lang="en-US" sz="2000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Multimodal</a:t>
            </a:r>
            <a:endParaRPr lang="en-US" sz="2000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Having two or more peaks</a:t>
            </a:r>
          </a:p>
          <a:p>
            <a:pPr>
              <a:lnSpc>
                <a:spcPct val="90000"/>
              </a:lnSpc>
            </a:pPr>
            <a:endParaRPr lang="en-US" sz="2000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Rectangular</a:t>
            </a:r>
            <a:endParaRPr lang="en-US" sz="2000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Having no peaks</a:t>
            </a:r>
          </a:p>
        </p:txBody>
      </p:sp>
      <p:pic>
        <p:nvPicPr>
          <p:cNvPr id="962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438400"/>
            <a:ext cx="1676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Symmetrical vs. Skewed Frequency Distributions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Symmetrical distribution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Approximately equal numbers of observations above and below the middle</a:t>
            </a:r>
          </a:p>
          <a:p>
            <a:pPr>
              <a:lnSpc>
                <a:spcPct val="90000"/>
              </a:lnSpc>
            </a:pPr>
            <a:endParaRPr lang="en-US" sz="2000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Skewed </a:t>
            </a:r>
            <a:r>
              <a:rPr lang="en-US" sz="2000" dirty="0">
                <a:solidFill>
                  <a:schemeClr val="bg1"/>
                </a:solidFill>
              </a:rPr>
              <a:t>distribution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One side is more spread out that the other, like a tail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Direction of the skew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Right or left (i.e., positive or negative)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Side with the fewer scores 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Side that looks like a tail</a:t>
            </a:r>
          </a:p>
          <a:p>
            <a:pPr lvl="1">
              <a:lnSpc>
                <a:spcPct val="90000"/>
              </a:lnSpc>
            </a:pPr>
            <a:endParaRPr lang="en-US" sz="2400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</a:pP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Skewed Frequency Distributions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bg1"/>
                </a:solidFill>
              </a:rPr>
              <a:t>Skewed right (b)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Fewer scores right of the peak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Positively skewed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Can be caused by a floor effect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bg1"/>
                </a:solidFill>
              </a:rPr>
              <a:t>Skewed left (c)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Fewer scores left of the peak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Negatively skewed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Can be caused by a ceiling effect</a:t>
            </a:r>
          </a:p>
          <a:p>
            <a:pPr lvl="2">
              <a:lnSpc>
                <a:spcPct val="900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 lvl="2">
              <a:lnSpc>
                <a:spcPct val="900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 lvl="2">
              <a:lnSpc>
                <a:spcPct val="900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</a:pP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983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5410200"/>
            <a:ext cx="4775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Potential Pop Quiz Item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467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Using your imagination, identify a phenomenon that would be well described by a positively skewed frequency distribution. Draw the positively skewed distribution, and be sure to label your axes. Then briefly explain why the distribution would be positively skewed.</a:t>
            </a:r>
          </a:p>
          <a:p>
            <a:pPr>
              <a:lnSpc>
                <a:spcPct val="900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Repeat the exercise above, but now for a negatively skewed frequency distribution.</a:t>
            </a:r>
          </a:p>
          <a:p>
            <a:pPr lvl="1">
              <a:lnSpc>
                <a:spcPct val="90000"/>
              </a:lnSpc>
            </a:pP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Ceiling and Floor Effects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4267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Ceiling effects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Occur when scores can go no higher than an upper limit and “pile up” at the top 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e.g., scores on an easy exam, as shown on the right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Causes negative skew</a:t>
            </a:r>
          </a:p>
          <a:p>
            <a:pPr>
              <a:lnSpc>
                <a:spcPct val="90000"/>
              </a:lnSpc>
            </a:pPr>
            <a:endParaRPr lang="en-US" sz="2000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Floor </a:t>
            </a:r>
            <a:r>
              <a:rPr lang="en-US" sz="2000" dirty="0">
                <a:solidFill>
                  <a:schemeClr val="bg1"/>
                </a:solidFill>
              </a:rPr>
              <a:t>effects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Occur when scores can go no lower than a lower limit and pile up at the bottom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e.g., household income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Causes positive skew </a:t>
            </a:r>
          </a:p>
        </p:txBody>
      </p:sp>
      <p:pic>
        <p:nvPicPr>
          <p:cNvPr id="993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2895600"/>
            <a:ext cx="3086100" cy="233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Kurtosis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bg1"/>
                </a:solidFill>
              </a:rPr>
              <a:t>Degree to which tails of the distribution are “heavy” or “light”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heavy tails = many scores at the extreme ends (b)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Light tails = few scores at the extreme ends (c)</a:t>
            </a:r>
          </a:p>
          <a:p>
            <a:pPr lvl="2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035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114800"/>
            <a:ext cx="47752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7086600" y="3657600"/>
            <a:ext cx="13933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000" b="1" dirty="0"/>
              <a:t>leptokurtic</a:t>
            </a:r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6934200" y="5105400"/>
            <a:ext cx="140775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US" sz="2000" b="1" dirty="0" err="1"/>
              <a:t>platykurtic</a:t>
            </a:r>
            <a:endParaRPr lang="en-US" sz="2000" b="1" dirty="0"/>
          </a:p>
        </p:txBody>
      </p:sp>
      <p:sp>
        <p:nvSpPr>
          <p:cNvPr id="100359" name="Line 7"/>
          <p:cNvSpPr>
            <a:spLocks noChangeShapeType="1"/>
          </p:cNvSpPr>
          <p:nvPr/>
        </p:nvSpPr>
        <p:spPr bwMode="auto">
          <a:xfrm flipH="1">
            <a:off x="4876800" y="3886200"/>
            <a:ext cx="2209800" cy="533400"/>
          </a:xfrm>
          <a:prstGeom prst="line">
            <a:avLst/>
          </a:prstGeom>
          <a:noFill/>
          <a:ln w="63500">
            <a:solidFill>
              <a:srgbClr val="FFEF0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60" name="Line 8"/>
          <p:cNvSpPr>
            <a:spLocks noChangeShapeType="1"/>
          </p:cNvSpPr>
          <p:nvPr/>
        </p:nvSpPr>
        <p:spPr bwMode="auto">
          <a:xfrm flipH="1" flipV="1">
            <a:off x="6477000" y="5257800"/>
            <a:ext cx="1143000" cy="381000"/>
          </a:xfrm>
          <a:prstGeom prst="line">
            <a:avLst/>
          </a:prstGeom>
          <a:noFill/>
          <a:ln w="63500">
            <a:solidFill>
              <a:srgbClr val="FFEF0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1</a:t>
            </a:r>
            <a:endParaRPr lang="en-US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2197661" y="2514600"/>
            <a:ext cx="497251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b="1" dirty="0"/>
              <a:t>Displaying the Order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b="1" dirty="0"/>
              <a:t>In a Group of Numbers</a:t>
            </a:r>
            <a:r>
              <a:rPr lang="en-US" sz="3600" b="1" dirty="0" smtClean="0"/>
              <a:t>: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Kurtosis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solidFill>
                  <a:schemeClr val="bg1"/>
                </a:solidFill>
              </a:rPr>
              <a:t>A </a:t>
            </a:r>
            <a:r>
              <a:rPr lang="en-US" sz="2000" dirty="0" smtClean="0">
                <a:solidFill>
                  <a:schemeClr val="bg1"/>
                </a:solidFill>
              </a:rPr>
              <a:t>perfect, normal </a:t>
            </a:r>
            <a:r>
              <a:rPr lang="en-US" sz="2000" dirty="0">
                <a:solidFill>
                  <a:schemeClr val="bg1"/>
                </a:solidFill>
              </a:rPr>
              <a:t>distribution </a:t>
            </a:r>
            <a:r>
              <a:rPr lang="en-US" sz="2000" dirty="0" smtClean="0">
                <a:solidFill>
                  <a:schemeClr val="bg1"/>
                </a:solidFill>
              </a:rPr>
              <a:t>zero kurtosis  </a:t>
            </a:r>
            <a:r>
              <a:rPr lang="en-US" sz="2000" dirty="0">
                <a:solidFill>
                  <a:schemeClr val="bg1"/>
                </a:solidFill>
              </a:rPr>
              <a:t>irrespective of its mean or standard deviation</a:t>
            </a:r>
            <a:r>
              <a:rPr lang="en-US" sz="2000" dirty="0" smtClean="0">
                <a:solidFill>
                  <a:schemeClr val="bg1"/>
                </a:solidFill>
              </a:rPr>
              <a:t>. It is said to be </a:t>
            </a:r>
            <a:r>
              <a:rPr lang="en-US" sz="2000" b="1" dirty="0" err="1" smtClean="0">
                <a:solidFill>
                  <a:srgbClr val="FFEF02"/>
                </a:solidFill>
              </a:rPr>
              <a:t>mesokurtic</a:t>
            </a:r>
            <a:r>
              <a:rPr lang="en-US" sz="2000" b="1" dirty="0" smtClean="0">
                <a:solidFill>
                  <a:srgbClr val="FFEF02"/>
                </a:solidFill>
              </a:rPr>
              <a:t>.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chemeClr val="bg1"/>
                </a:solidFill>
              </a:rPr>
              <a:t>If a random variable’s kurtosis is greater than 0</a:t>
            </a:r>
            <a:r>
              <a:rPr lang="en-US" sz="2000" dirty="0" smtClean="0">
                <a:solidFill>
                  <a:schemeClr val="bg1"/>
                </a:solidFill>
              </a:rPr>
              <a:t>, </a:t>
            </a:r>
            <a:r>
              <a:rPr lang="en-US" sz="2000" dirty="0">
                <a:solidFill>
                  <a:schemeClr val="bg1"/>
                </a:solidFill>
              </a:rPr>
              <a:t>it is said to be </a:t>
            </a:r>
            <a:r>
              <a:rPr lang="en-US" sz="2000" b="1" dirty="0">
                <a:solidFill>
                  <a:srgbClr val="FFEF02"/>
                </a:solidFill>
              </a:rPr>
              <a:t>leptokurtic</a:t>
            </a:r>
            <a:r>
              <a:rPr lang="en-US" sz="2000" dirty="0">
                <a:solidFill>
                  <a:schemeClr val="bg1"/>
                </a:solidFill>
              </a:rPr>
              <a:t>. (peaked, and fat </a:t>
            </a:r>
            <a:r>
              <a:rPr lang="en-US" sz="2000" dirty="0" smtClean="0">
                <a:solidFill>
                  <a:schemeClr val="bg1"/>
                </a:solidFill>
              </a:rPr>
              <a:t>tails i.e., more frequent extreme values than a Gaussian.)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chemeClr val="bg1"/>
                </a:solidFill>
              </a:rPr>
              <a:t>If its kurtosis is less than 0</a:t>
            </a:r>
            <a:r>
              <a:rPr lang="en-US" sz="2000" dirty="0" smtClean="0">
                <a:solidFill>
                  <a:schemeClr val="bg1"/>
                </a:solidFill>
              </a:rPr>
              <a:t>, </a:t>
            </a:r>
            <a:r>
              <a:rPr lang="en-US" sz="2000" dirty="0">
                <a:solidFill>
                  <a:schemeClr val="bg1"/>
                </a:solidFill>
              </a:rPr>
              <a:t>it is said to be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rgbClr val="FFEF02"/>
                </a:solidFill>
              </a:rPr>
              <a:t>platykurtic</a:t>
            </a:r>
            <a:r>
              <a:rPr lang="en-US" sz="2000" dirty="0">
                <a:solidFill>
                  <a:schemeClr val="bg1"/>
                </a:solidFill>
              </a:rPr>
              <a:t>. (flat-</a:t>
            </a:r>
            <a:r>
              <a:rPr lang="en-US" sz="2000" dirty="0" err="1">
                <a:solidFill>
                  <a:schemeClr val="bg1"/>
                </a:solidFill>
              </a:rPr>
              <a:t>ish</a:t>
            </a:r>
            <a:r>
              <a:rPr lang="en-US" sz="2000" dirty="0">
                <a:solidFill>
                  <a:schemeClr val="bg1"/>
                </a:solidFill>
              </a:rPr>
              <a:t>, and thin </a:t>
            </a:r>
            <a:r>
              <a:rPr lang="en-US" sz="2000" dirty="0" smtClean="0">
                <a:solidFill>
                  <a:schemeClr val="bg1"/>
                </a:solidFill>
              </a:rPr>
              <a:t>tails, i.e., less frequent extreme values than a Gaussian)</a:t>
            </a:r>
            <a:r>
              <a:rPr lang="en-US" sz="2000" dirty="0" smtClean="0"/>
              <a:t> </a:t>
            </a:r>
            <a:endParaRPr lang="en-US" sz="2000" dirty="0"/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chemeClr val="bg1"/>
                </a:solidFill>
              </a:rPr>
              <a:t>Can you think of a mnemonic for those terms?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Normal Curve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Often seen in social and behavioral science research and in nature generally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Also Called “Gaussian” Distribution or Curve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Particular characteristics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Bell-shaped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solidFill>
                  <a:schemeClr val="bg1"/>
                </a:solidFill>
              </a:rPr>
              <a:t>Unimodal</a:t>
            </a:r>
            <a:endParaRPr lang="en-US" sz="2000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Symmetrical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Average tails</a:t>
            </a:r>
          </a:p>
          <a:p>
            <a:pPr lvl="1">
              <a:lnSpc>
                <a:spcPct val="90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The Normal Curve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Here’s the equation for the Bell Curve: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Do the equations below look familiar?</a:t>
            </a:r>
          </a:p>
          <a:p>
            <a:pPr>
              <a:buFontTx/>
              <a:buNone/>
            </a:pPr>
            <a:r>
              <a:rPr lang="en-US" sz="2800" dirty="0">
                <a:solidFill>
                  <a:schemeClr val="bg1"/>
                </a:solidFill>
              </a:rPr>
              <a:t>		Y = </a:t>
            </a:r>
            <a:r>
              <a:rPr lang="en-US" sz="2800" dirty="0" err="1">
                <a:solidFill>
                  <a:schemeClr val="bg1"/>
                </a:solidFill>
              </a:rPr>
              <a:t>mX</a:t>
            </a:r>
            <a:r>
              <a:rPr lang="en-US" sz="2800" dirty="0">
                <a:solidFill>
                  <a:schemeClr val="bg1"/>
                </a:solidFill>
              </a:rPr>
              <a:t> + B</a:t>
            </a:r>
          </a:p>
          <a:p>
            <a:pPr>
              <a:buFontTx/>
              <a:buNone/>
            </a:pPr>
            <a:r>
              <a:rPr lang="en-US" sz="2800" dirty="0">
                <a:solidFill>
                  <a:schemeClr val="bg1"/>
                </a:solidFill>
              </a:rPr>
              <a:t>		Y = aX</a:t>
            </a:r>
            <a:r>
              <a:rPr lang="en-US" sz="2800" baseline="30000" dirty="0">
                <a:solidFill>
                  <a:schemeClr val="bg1"/>
                </a:solidFill>
              </a:rPr>
              <a:t>2</a:t>
            </a:r>
            <a:r>
              <a:rPr lang="en-US" sz="2800" dirty="0">
                <a:solidFill>
                  <a:schemeClr val="bg1"/>
                </a:solidFill>
              </a:rPr>
              <a:t> + </a:t>
            </a:r>
            <a:r>
              <a:rPr lang="en-US" sz="2800" dirty="0" err="1">
                <a:solidFill>
                  <a:schemeClr val="bg1"/>
                </a:solidFill>
              </a:rPr>
              <a:t>bX</a:t>
            </a:r>
            <a:r>
              <a:rPr lang="en-US" sz="2800" dirty="0">
                <a:solidFill>
                  <a:schemeClr val="bg1"/>
                </a:solidFill>
              </a:rPr>
              <a:t> + c</a:t>
            </a:r>
          </a:p>
          <a:p>
            <a:r>
              <a:rPr lang="en-US" sz="2800" dirty="0">
                <a:solidFill>
                  <a:schemeClr val="bg1"/>
                </a:solidFill>
              </a:rPr>
              <a:t>How many parameters in each equation?</a:t>
            </a:r>
          </a:p>
        </p:txBody>
      </p:sp>
      <p:sp>
        <p:nvSpPr>
          <p:cNvPr id="122884" name="Rectangle 4">
            <a:hlinkClick r:id="rId2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894" name="Group 14"/>
          <p:cNvGraphicFramePr>
            <a:graphicFrameLocks noGrp="1"/>
          </p:cNvGraphicFramePr>
          <p:nvPr/>
        </p:nvGraphicFramePr>
        <p:xfrm>
          <a:off x="0" y="0"/>
          <a:ext cx="9144000" cy="45720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  </a:t>
                      </a: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 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                     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2886" name="Picture 6" descr="P(x)==1/(sigmasqrt(2pi))e^(-(x-mu)^2/(2sigma^2)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668588"/>
            <a:ext cx="4648200" cy="969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2</a:t>
            </a:r>
            <a:endParaRPr lang="en-US" dirty="0"/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2615097" y="2057400"/>
            <a:ext cx="4075731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200" b="1" dirty="0"/>
              <a:t>The Mean, Variance,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200" b="1" dirty="0"/>
              <a:t>Standard Deviation,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200" b="1" dirty="0"/>
              <a:t>&amp;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200" b="1" dirty="0"/>
              <a:t>Z-Scores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200" b="1" dirty="0">
                <a:solidFill>
                  <a:srgbClr val="FFEF02"/>
                </a:solidFill>
              </a:rPr>
              <a:t>(I LOVE Z-Scores!!!!)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Measures of Central Tendency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Central tendency = representative or typical value in a distribution</a:t>
            </a:r>
          </a:p>
          <a:p>
            <a:r>
              <a:rPr lang="en-US" sz="2400" dirty="0">
                <a:solidFill>
                  <a:schemeClr val="bg1"/>
                </a:solidFill>
              </a:rPr>
              <a:t>Mean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Same thing as an average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Computed by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Summing all the scores (sigma, </a:t>
            </a:r>
            <a:r>
              <a:rPr lang="en-US" dirty="0">
                <a:solidFill>
                  <a:schemeClr val="bg1"/>
                </a:solidFill>
                <a:sym typeface="Symbol" pitchFamily="18" charset="2"/>
              </a:rPr>
              <a:t>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Dividing by the number of scores (N)</a:t>
            </a:r>
          </a:p>
        </p:txBody>
      </p:sp>
      <p:graphicFrame>
        <p:nvGraphicFramePr>
          <p:cNvPr id="109572" name="Object 4"/>
          <p:cNvGraphicFramePr>
            <a:graphicFrameLocks noChangeAspect="1"/>
          </p:cNvGraphicFramePr>
          <p:nvPr/>
        </p:nvGraphicFramePr>
        <p:xfrm>
          <a:off x="5638800" y="3048000"/>
          <a:ext cx="1890713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787400" imgH="406400" progId="Equation.3">
                  <p:embed/>
                </p:oleObj>
              </mc:Choice>
              <mc:Fallback>
                <p:oleObj name="Equation" r:id="rId3" imgW="787400" imgH="406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048000"/>
                        <a:ext cx="1890713" cy="9794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Measures of Central Tendency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Mean</a:t>
            </a:r>
          </a:p>
          <a:p>
            <a:pPr lvl="1" eaLnBrk="0" hangingPunct="0">
              <a:spcBef>
                <a:spcPct val="0"/>
              </a:spcBef>
            </a:pPr>
            <a:r>
              <a:rPr lang="en-US" dirty="0">
                <a:solidFill>
                  <a:schemeClr val="bg1"/>
                </a:solidFill>
              </a:rPr>
              <a:t>Often the best measure of central tendency </a:t>
            </a:r>
          </a:p>
          <a:p>
            <a:pPr lvl="1" eaLnBrk="0" hangingPunct="0">
              <a:spcBef>
                <a:spcPct val="0"/>
              </a:spcBef>
            </a:pPr>
            <a:r>
              <a:rPr lang="en-US" dirty="0">
                <a:solidFill>
                  <a:schemeClr val="bg1"/>
                </a:solidFill>
              </a:rPr>
              <a:t>Most frequently reported in research articles</a:t>
            </a:r>
          </a:p>
          <a:p>
            <a:pPr eaLnBrk="0" hangingPunct="0">
              <a:spcBef>
                <a:spcPct val="0"/>
              </a:spcBef>
            </a:pPr>
            <a:r>
              <a:rPr lang="en-US" sz="2800" dirty="0">
                <a:solidFill>
                  <a:schemeClr val="bg1"/>
                </a:solidFill>
              </a:rPr>
              <a:t>Think of the mean as the “balancing point” of the distribution</a:t>
            </a:r>
          </a:p>
          <a:p>
            <a:pPr>
              <a:buFontTx/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105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4648200"/>
            <a:ext cx="2540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Measures of Central Tendency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>
                <a:solidFill>
                  <a:schemeClr val="bg1"/>
                </a:solidFill>
              </a:rPr>
              <a:t>Examples of means as balancing points of various distributions</a:t>
            </a:r>
          </a:p>
          <a:p>
            <a:pPr lvl="1"/>
            <a:r>
              <a:rPr lang="en-US" sz="2000">
                <a:solidFill>
                  <a:schemeClr val="bg1"/>
                </a:solidFill>
              </a:rPr>
              <a:t>Does not have to be a score exactly at the mean</a:t>
            </a:r>
          </a:p>
          <a:p>
            <a:pPr lvl="1"/>
            <a:r>
              <a:rPr lang="en-US" sz="2000">
                <a:solidFill>
                  <a:schemeClr val="bg1"/>
                </a:solidFill>
              </a:rPr>
              <a:t>Note that a score’s </a:t>
            </a:r>
            <a:r>
              <a:rPr lang="en-US" sz="2000" i="1">
                <a:solidFill>
                  <a:schemeClr val="bg1"/>
                </a:solidFill>
              </a:rPr>
              <a:t>distance</a:t>
            </a:r>
            <a:r>
              <a:rPr lang="en-US" sz="2000">
                <a:solidFill>
                  <a:schemeClr val="bg1"/>
                </a:solidFill>
              </a:rPr>
              <a:t> from the balancing point matters in addition to the number of scores above or below it</a:t>
            </a:r>
          </a:p>
        </p:txBody>
      </p:sp>
      <p:pic>
        <p:nvPicPr>
          <p:cNvPr id="1116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752600"/>
            <a:ext cx="2540000" cy="424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Measures of Central Tendency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Mode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Most common single number in a distribution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If distribution is symmetrical and unimodal, the mode = the mean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Typical way of describing central tendency of a nominal variable</a:t>
            </a:r>
          </a:p>
          <a:p>
            <a:pPr>
              <a:buFontTx/>
              <a:buNone/>
            </a:pPr>
            <a:endParaRPr lang="en-US">
              <a:solidFill>
                <a:schemeClr val="bg1"/>
              </a:solidFill>
            </a:endParaRPr>
          </a:p>
        </p:txBody>
      </p:sp>
      <p:pic>
        <p:nvPicPr>
          <p:cNvPr id="1126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5105400"/>
            <a:ext cx="2540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Measures of Central Tendency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Examples of means and modes</a:t>
            </a:r>
          </a:p>
        </p:txBody>
      </p:sp>
      <p:pic>
        <p:nvPicPr>
          <p:cNvPr id="1136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981200"/>
            <a:ext cx="281940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Measures of Central Tendency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Median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Middle value in a group of scores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Point at which</a:t>
            </a:r>
          </a:p>
          <a:p>
            <a:pPr lvl="2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half the scores are above</a:t>
            </a:r>
          </a:p>
          <a:p>
            <a:pPr lvl="2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half the scores are below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Unaffected by extremity of individual scores</a:t>
            </a:r>
          </a:p>
          <a:p>
            <a:pPr lvl="2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Unlike the mean</a:t>
            </a:r>
          </a:p>
          <a:p>
            <a:pPr lvl="2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Preferable as a measure of central tendency when a distribution has some extreme scores</a:t>
            </a:r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3276600"/>
            <a:ext cx="24257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Two Branches of 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Statistical Methods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Descriptive statistics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Summarize and describe a group of numbers such as the results of a research study</a:t>
            </a: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Inferential </a:t>
            </a:r>
            <a:r>
              <a:rPr lang="en-US" sz="2800" dirty="0">
                <a:solidFill>
                  <a:schemeClr val="bg1"/>
                </a:solidFill>
              </a:rPr>
              <a:t>statistics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Allow researchers to draw conclusions and inferences that are based on the numbers from a research study, but go beyond these numbers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Measures of Central Tendency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Steps to computing the median</a:t>
            </a:r>
          </a:p>
          <a:p>
            <a:pPr lvl="1">
              <a:buFontTx/>
              <a:buNone/>
            </a:pPr>
            <a:r>
              <a:rPr lang="en-US">
                <a:solidFill>
                  <a:schemeClr val="bg1"/>
                </a:solidFill>
              </a:rPr>
              <a:t>1. Line up scores from highest to lowest</a:t>
            </a:r>
          </a:p>
          <a:p>
            <a:pPr lvl="1">
              <a:buFontTx/>
              <a:buNone/>
            </a:pPr>
            <a:r>
              <a:rPr lang="en-US">
                <a:solidFill>
                  <a:schemeClr val="bg1"/>
                </a:solidFill>
              </a:rPr>
              <a:t>2. Figure out how many scores to the middle</a:t>
            </a:r>
          </a:p>
          <a:p>
            <a:pPr lvl="2"/>
            <a:r>
              <a:rPr lang="en-US">
                <a:solidFill>
                  <a:schemeClr val="bg1"/>
                </a:solidFill>
              </a:rPr>
              <a:t>Add 1 to number of scores</a:t>
            </a:r>
          </a:p>
          <a:p>
            <a:pPr lvl="2"/>
            <a:r>
              <a:rPr lang="en-US">
                <a:solidFill>
                  <a:schemeClr val="bg1"/>
                </a:solidFill>
              </a:rPr>
              <a:t>Divide by 2</a:t>
            </a:r>
          </a:p>
          <a:p>
            <a:pPr lvl="1">
              <a:buFontTx/>
              <a:buNone/>
            </a:pPr>
            <a:r>
              <a:rPr lang="en-US">
                <a:solidFill>
                  <a:schemeClr val="bg1"/>
                </a:solidFill>
              </a:rPr>
              <a:t>3. Count up to middle score</a:t>
            </a:r>
          </a:p>
          <a:p>
            <a:pPr lvl="2"/>
            <a:r>
              <a:rPr lang="en-US">
                <a:solidFill>
                  <a:schemeClr val="bg1"/>
                </a:solidFill>
              </a:rPr>
              <a:t>If there is 1 middle score, that’s the median</a:t>
            </a:r>
          </a:p>
          <a:p>
            <a:pPr lvl="2"/>
            <a:r>
              <a:rPr lang="en-US">
                <a:solidFill>
                  <a:schemeClr val="bg1"/>
                </a:solidFill>
              </a:rPr>
              <a:t>If there are 2 middle scores, median is their average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Measures of Variation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Variation = how spread out scores are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Distributions to the right all have same mean but different amounts of spread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Variance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Measure of variation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Average of each score’s squared deviations (differences) from the mean</a:t>
            </a:r>
          </a:p>
        </p:txBody>
      </p:sp>
      <p:pic>
        <p:nvPicPr>
          <p:cNvPr id="1167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133600"/>
            <a:ext cx="4191000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Measures of Variation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Steps to computing the variance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1. Subtract the mean from each score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2. Square each deviation score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3. Add up the squared deviation scores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4. Divide sum by the number of scores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Thus, variance is the </a:t>
            </a:r>
            <a:r>
              <a:rPr lang="en-US" i="1">
                <a:solidFill>
                  <a:schemeClr val="bg1"/>
                </a:solidFill>
              </a:rPr>
              <a:t>average</a:t>
            </a:r>
            <a:r>
              <a:rPr lang="en-US">
                <a:solidFill>
                  <a:schemeClr val="bg1"/>
                </a:solidFill>
              </a:rPr>
              <a:t> (steps 3 &amp; 4) of the </a:t>
            </a:r>
            <a:r>
              <a:rPr lang="en-US" i="1">
                <a:solidFill>
                  <a:schemeClr val="bg1"/>
                </a:solidFill>
              </a:rPr>
              <a:t>squared</a:t>
            </a:r>
            <a:r>
              <a:rPr lang="en-US">
                <a:solidFill>
                  <a:schemeClr val="bg1"/>
                </a:solidFill>
              </a:rPr>
              <a:t> (step 2) </a:t>
            </a:r>
            <a:r>
              <a:rPr lang="en-US" i="1">
                <a:solidFill>
                  <a:schemeClr val="bg1"/>
                </a:solidFill>
              </a:rPr>
              <a:t>deviations from the mean</a:t>
            </a:r>
            <a:r>
              <a:rPr lang="en-US">
                <a:solidFill>
                  <a:schemeClr val="bg1"/>
                </a:solidFill>
              </a:rPr>
              <a:t> (step 1)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Measures of Variation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chemeClr val="bg1"/>
                </a:solidFill>
              </a:rPr>
              <a:t>Standard deviation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Another measure of variation, roughly the average amount that scores differ from the mean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Used more widely than variance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Abbreviated as “SD”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chemeClr val="bg1"/>
                </a:solidFill>
              </a:rPr>
              <a:t>To compute standard deviation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Compute variance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chemeClr val="bg1"/>
                </a:solidFill>
              </a:rPr>
              <a:t>Simply take the square root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SD is square root of variance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Variance is SD squared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i="1" dirty="0">
                <a:solidFill>
                  <a:schemeClr val="bg1"/>
                </a:solidFill>
              </a:rPr>
              <a:t>Z</a:t>
            </a:r>
            <a:r>
              <a:rPr lang="en-US" sz="3600" dirty="0">
                <a:solidFill>
                  <a:schemeClr val="bg1"/>
                </a:solidFill>
              </a:rPr>
              <a:t> Scores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solidFill>
                  <a:schemeClr val="bg1"/>
                </a:solidFill>
              </a:rPr>
              <a:t>Allow you to describe a particular score in terms of where it fits into the overall group of scores in a distribution</a:t>
            </a:r>
          </a:p>
          <a:p>
            <a:pPr lvl="1"/>
            <a:r>
              <a:rPr lang="en-US" sz="2400">
                <a:solidFill>
                  <a:schemeClr val="bg1"/>
                </a:solidFill>
              </a:rPr>
              <a:t>If positive, indicates the number of SDs a score is above the mean of its own distribution</a:t>
            </a:r>
          </a:p>
          <a:p>
            <a:pPr lvl="1"/>
            <a:r>
              <a:rPr lang="en-US" sz="2400">
                <a:solidFill>
                  <a:schemeClr val="bg1"/>
                </a:solidFill>
              </a:rPr>
              <a:t>If negative, indicates the number of SDs a score is below the mean of its own distribution</a:t>
            </a:r>
          </a:p>
          <a:p>
            <a:pPr lvl="2"/>
            <a:r>
              <a:rPr lang="en-US" sz="2000">
                <a:solidFill>
                  <a:schemeClr val="bg1"/>
                </a:solidFill>
              </a:rPr>
              <a:t>Z score of 1.0 is one SD above the mean</a:t>
            </a:r>
          </a:p>
          <a:p>
            <a:pPr lvl="2"/>
            <a:r>
              <a:rPr lang="en-US" sz="2000">
                <a:solidFill>
                  <a:schemeClr val="bg1"/>
                </a:solidFill>
              </a:rPr>
              <a:t>Z score of -2.5 is two-and-a-half SDs below the mean</a:t>
            </a:r>
          </a:p>
          <a:p>
            <a:pPr lvl="2"/>
            <a:r>
              <a:rPr lang="en-US" sz="2000">
                <a:solidFill>
                  <a:schemeClr val="bg1"/>
                </a:solidFill>
              </a:rPr>
              <a:t>Z score of 0 is at the mean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i="1" dirty="0">
                <a:solidFill>
                  <a:schemeClr val="bg1"/>
                </a:solidFill>
              </a:rPr>
              <a:t>Z</a:t>
            </a:r>
            <a:r>
              <a:rPr lang="en-US" sz="3600" dirty="0">
                <a:solidFill>
                  <a:schemeClr val="bg1"/>
                </a:solidFill>
              </a:rPr>
              <a:t> Scores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solidFill>
                  <a:schemeClr val="bg1"/>
                </a:solidFill>
              </a:rPr>
              <a:t>When values in a distribution are converted to </a:t>
            </a:r>
            <a:r>
              <a:rPr lang="en-US" sz="2800" i="1">
                <a:solidFill>
                  <a:schemeClr val="bg1"/>
                </a:solidFill>
              </a:rPr>
              <a:t>Z</a:t>
            </a:r>
            <a:r>
              <a:rPr lang="en-US" sz="2800">
                <a:solidFill>
                  <a:schemeClr val="bg1"/>
                </a:solidFill>
              </a:rPr>
              <a:t> scores, the distribution will have </a:t>
            </a:r>
          </a:p>
          <a:p>
            <a:pPr lvl="1"/>
            <a:r>
              <a:rPr lang="en-US" sz="2400">
                <a:solidFill>
                  <a:schemeClr val="bg1"/>
                </a:solidFill>
              </a:rPr>
              <a:t>Mean of 0</a:t>
            </a:r>
          </a:p>
          <a:p>
            <a:pPr lvl="1"/>
            <a:r>
              <a:rPr lang="en-US" sz="2400">
                <a:solidFill>
                  <a:schemeClr val="bg1"/>
                </a:solidFill>
              </a:rPr>
              <a:t>Standard deviation of 1</a:t>
            </a:r>
          </a:p>
          <a:p>
            <a:r>
              <a:rPr lang="en-US" sz="2800">
                <a:solidFill>
                  <a:schemeClr val="bg1"/>
                </a:solidFill>
              </a:rPr>
              <a:t>Useful</a:t>
            </a:r>
          </a:p>
          <a:p>
            <a:pPr lvl="1"/>
            <a:r>
              <a:rPr lang="en-US" sz="2400">
                <a:solidFill>
                  <a:schemeClr val="bg1"/>
                </a:solidFill>
              </a:rPr>
              <a:t>Allows variables to be compared to one another even when they are measured on different scales, have very different distributions, etc.</a:t>
            </a:r>
          </a:p>
          <a:p>
            <a:pPr lvl="1"/>
            <a:r>
              <a:rPr lang="en-US" sz="2400">
                <a:solidFill>
                  <a:schemeClr val="bg1"/>
                </a:solidFill>
              </a:rPr>
              <a:t>Provides a </a:t>
            </a:r>
            <a:r>
              <a:rPr lang="en-US" sz="2400" i="1">
                <a:solidFill>
                  <a:schemeClr val="bg1"/>
                </a:solidFill>
              </a:rPr>
              <a:t>generalized standard of comparison</a:t>
            </a:r>
            <a:endParaRPr lang="en-US" sz="2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>
                <a:solidFill>
                  <a:schemeClr val="bg1"/>
                </a:solidFill>
              </a:rPr>
              <a:t>Z</a:t>
            </a:r>
            <a:r>
              <a:rPr lang="en-US">
                <a:solidFill>
                  <a:schemeClr val="bg1"/>
                </a:solidFill>
              </a:rPr>
              <a:t> Scores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To compute a </a:t>
            </a:r>
            <a:r>
              <a:rPr lang="en-US" i="1">
                <a:solidFill>
                  <a:schemeClr val="bg1"/>
                </a:solidFill>
              </a:rPr>
              <a:t>Z</a:t>
            </a:r>
            <a:r>
              <a:rPr lang="en-US">
                <a:solidFill>
                  <a:schemeClr val="bg1"/>
                </a:solidFill>
              </a:rPr>
              <a:t> score, subtract the mean from a raw score and divide by the SD</a:t>
            </a:r>
          </a:p>
          <a:p>
            <a:r>
              <a:rPr lang="en-US">
                <a:solidFill>
                  <a:schemeClr val="bg1"/>
                </a:solidFill>
              </a:rPr>
              <a:t>To convert a </a:t>
            </a:r>
            <a:r>
              <a:rPr lang="en-US" i="1">
                <a:solidFill>
                  <a:schemeClr val="bg1"/>
                </a:solidFill>
              </a:rPr>
              <a:t>Z</a:t>
            </a:r>
            <a:r>
              <a:rPr lang="en-US">
                <a:solidFill>
                  <a:schemeClr val="bg1"/>
                </a:solidFill>
              </a:rPr>
              <a:t> score back to a raw score, multiply the </a:t>
            </a:r>
            <a:r>
              <a:rPr lang="en-US" i="1">
                <a:solidFill>
                  <a:schemeClr val="bg1"/>
                </a:solidFill>
              </a:rPr>
              <a:t>Z</a:t>
            </a:r>
            <a:r>
              <a:rPr lang="en-US">
                <a:solidFill>
                  <a:schemeClr val="bg1"/>
                </a:solidFill>
              </a:rPr>
              <a:t> score by the SD and then add the mean</a:t>
            </a:r>
          </a:p>
        </p:txBody>
      </p:sp>
      <p:pic>
        <p:nvPicPr>
          <p:cNvPr id="121864" name="Picture 8" descr="Z-score Equations"/>
          <p:cNvPicPr>
            <a:picLocks noChangeAspect="1" noChangeArrowheads="1"/>
          </p:cNvPicPr>
          <p:nvPr/>
        </p:nvPicPr>
        <p:blipFill>
          <a:blip r:embed="rId2" cstate="print"/>
          <a:srcRect r="53999" b="56250"/>
          <a:stretch>
            <a:fillRect/>
          </a:stretch>
        </p:blipFill>
        <p:spPr bwMode="auto">
          <a:xfrm>
            <a:off x="4876800" y="2667000"/>
            <a:ext cx="2803525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EF02"/>
                </a:solidFill>
              </a:rPr>
              <a:t>Part </a:t>
            </a:r>
            <a:r>
              <a:rPr lang="en-US" b="1" u="sng" dirty="0" smtClean="0">
                <a:solidFill>
                  <a:srgbClr val="FFEF02"/>
                </a:solidFill>
              </a:rPr>
              <a:t>3</a:t>
            </a:r>
            <a:endParaRPr lang="en-US" dirty="0"/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1681168" y="2514600"/>
            <a:ext cx="601978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b="1" dirty="0" smtClean="0"/>
              <a:t>SPSS: </a:t>
            </a:r>
            <a:r>
              <a:rPr lang="en-US" sz="3600" b="1" dirty="0"/>
              <a:t>Data Entry, Definition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b="1" dirty="0"/>
              <a:t>&amp;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600" b="1" dirty="0"/>
              <a:t> Frequency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512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Basic concepts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Variables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Characteristics that can take on any number of different values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Values </a:t>
            </a:r>
            <a:r>
              <a:rPr lang="en-US" sz="2400" dirty="0">
                <a:solidFill>
                  <a:schemeClr val="bg1"/>
                </a:solidFill>
              </a:rPr>
              <a:t>(think of this as ‘levels’)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Possible numbers or categories that of a variable can have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Scores</a:t>
            </a:r>
            <a:endParaRPr lang="en-US" sz="2400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A particular person’s value on a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Kinds of Variables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>
                <a:solidFill>
                  <a:schemeClr val="bg1"/>
                </a:solidFill>
              </a:rPr>
              <a:t>Numeric variables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Scores are numbers that tell you how much there is of the thing being measured</a:t>
            </a:r>
          </a:p>
          <a:p>
            <a:pPr lvl="1"/>
            <a:endParaRPr lang="en-US" sz="2000" dirty="0" smtClean="0">
              <a:solidFill>
                <a:schemeClr val="bg1"/>
              </a:solidFill>
            </a:endParaRPr>
          </a:p>
          <a:p>
            <a:pPr lvl="1"/>
            <a:r>
              <a:rPr lang="en-US" sz="2000" dirty="0" smtClean="0">
                <a:solidFill>
                  <a:schemeClr val="bg1"/>
                </a:solidFill>
              </a:rPr>
              <a:t>Equal-interval </a:t>
            </a:r>
            <a:r>
              <a:rPr lang="en-US" sz="2000" dirty="0">
                <a:solidFill>
                  <a:schemeClr val="bg1"/>
                </a:solidFill>
              </a:rPr>
              <a:t>variables</a:t>
            </a:r>
          </a:p>
          <a:p>
            <a:pPr lvl="2"/>
            <a:r>
              <a:rPr lang="en-US" sz="2000" dirty="0">
                <a:solidFill>
                  <a:schemeClr val="bg1"/>
                </a:solidFill>
              </a:rPr>
              <a:t>Values are numbers that stand for equal amounts of what is being measured</a:t>
            </a:r>
          </a:p>
          <a:p>
            <a:pPr lvl="2"/>
            <a:r>
              <a:rPr lang="en-US" sz="2000" dirty="0">
                <a:solidFill>
                  <a:schemeClr val="bg1"/>
                </a:solidFill>
              </a:rPr>
              <a:t>e.g., a height of 6 feet, an IQ of 138</a:t>
            </a:r>
          </a:p>
          <a:p>
            <a:pPr lvl="1"/>
            <a:endParaRPr lang="en-US" sz="2000" dirty="0" smtClean="0">
              <a:solidFill>
                <a:schemeClr val="bg1"/>
              </a:solidFill>
            </a:endParaRPr>
          </a:p>
          <a:p>
            <a:pPr lvl="1"/>
            <a:r>
              <a:rPr lang="en-US" sz="2000" dirty="0" smtClean="0">
                <a:solidFill>
                  <a:schemeClr val="bg1"/>
                </a:solidFill>
              </a:rPr>
              <a:t>Rank-order </a:t>
            </a:r>
            <a:r>
              <a:rPr lang="en-US" sz="2000" dirty="0">
                <a:solidFill>
                  <a:schemeClr val="bg1"/>
                </a:solidFill>
              </a:rPr>
              <a:t>variables</a:t>
            </a:r>
          </a:p>
          <a:p>
            <a:pPr lvl="2"/>
            <a:r>
              <a:rPr lang="en-US" sz="2000" dirty="0">
                <a:solidFill>
                  <a:schemeClr val="bg1"/>
                </a:solidFill>
              </a:rPr>
              <a:t>Values are ranks</a:t>
            </a:r>
          </a:p>
          <a:p>
            <a:pPr lvl="2"/>
            <a:r>
              <a:rPr lang="en-US" sz="2000" dirty="0">
                <a:solidFill>
                  <a:schemeClr val="bg1"/>
                </a:solidFill>
              </a:rPr>
              <a:t>e.g., 2nd in the Olympic ski jump, 6th in your graduating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Kinds of Variables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Nominal variables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Values are categories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e.g., Hair color of brown, American citizenship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Frequency Tables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Frequency table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Shows how many times each value was used for a particular variable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Percentage of scores of each value</a:t>
            </a: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Grouped </a:t>
            </a:r>
            <a:r>
              <a:rPr lang="en-US" sz="2800" dirty="0">
                <a:solidFill>
                  <a:schemeClr val="bg1"/>
                </a:solidFill>
              </a:rPr>
              <a:t>frequency table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Range of scores in each of several equally sized intervals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Steps for Making a 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Frequency Table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>
                <a:solidFill>
                  <a:schemeClr val="bg1"/>
                </a:solidFill>
              </a:rPr>
              <a:t>1. Make a list of each possible value, from highest to lowest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bg1"/>
                </a:solidFill>
              </a:rPr>
              <a:t>2. Go one by one through the scores, making a mark for each score next to its value on the list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bg1"/>
                </a:solidFill>
              </a:rPr>
              <a:t>3. Make a table showing how many times each value on your list was used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bg1"/>
                </a:solidFill>
              </a:rPr>
              <a:t>4. Figure the percentage of scores for each value</a:t>
            </a:r>
          </a:p>
        </p:txBody>
      </p:sp>
      <p:pic>
        <p:nvPicPr>
          <p:cNvPr id="901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667000"/>
            <a:ext cx="35433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A Frequency Table</a:t>
            </a:r>
          </a:p>
        </p:txBody>
      </p:sp>
      <p:graphicFrame>
        <p:nvGraphicFramePr>
          <p:cNvPr id="91139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149529827"/>
              </p:ext>
            </p:extLst>
          </p:nvPr>
        </p:nvGraphicFramePr>
        <p:xfrm>
          <a:off x="685800" y="1981200"/>
          <a:ext cx="7772400" cy="4168140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Travel Time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Frequency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Percent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9.3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9.9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17.2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20.5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8.6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11.9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10.6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7.9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1513</Words>
  <Application>Microsoft Office PowerPoint</Application>
  <PresentationFormat>On-screen Show (4:3)</PresentationFormat>
  <Paragraphs>290</Paragraphs>
  <Slides>38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Symbol</vt:lpstr>
      <vt:lpstr>Times</vt:lpstr>
      <vt:lpstr>Blank</vt:lpstr>
      <vt:lpstr>Equation</vt:lpstr>
      <vt:lpstr>Outline of Today’s Discussion</vt:lpstr>
      <vt:lpstr>Part 1</vt:lpstr>
      <vt:lpstr>Two Branches of  Statistical Methods</vt:lpstr>
      <vt:lpstr>Basic concepts</vt:lpstr>
      <vt:lpstr>Kinds of Variables</vt:lpstr>
      <vt:lpstr>Kinds of Variables</vt:lpstr>
      <vt:lpstr>Frequency Tables</vt:lpstr>
      <vt:lpstr>Steps for Making a  Frequency Table</vt:lpstr>
      <vt:lpstr>A Frequency Table</vt:lpstr>
      <vt:lpstr>A Grouped Frequency Table</vt:lpstr>
      <vt:lpstr>Frequency Graphs</vt:lpstr>
      <vt:lpstr>Frequency Graphs</vt:lpstr>
      <vt:lpstr>Frequency Graphs</vt:lpstr>
      <vt:lpstr>Shapes of Frequency Distributions</vt:lpstr>
      <vt:lpstr>Symmetrical vs. Skewed Frequency Distributions</vt:lpstr>
      <vt:lpstr>Skewed Frequency Distributions</vt:lpstr>
      <vt:lpstr>Potential Pop Quiz Item</vt:lpstr>
      <vt:lpstr>Ceiling and Floor Effects</vt:lpstr>
      <vt:lpstr>Kurtosis</vt:lpstr>
      <vt:lpstr>Kurtosis</vt:lpstr>
      <vt:lpstr>The Normal Curve</vt:lpstr>
      <vt:lpstr>The Normal Curve</vt:lpstr>
      <vt:lpstr>Part 2</vt:lpstr>
      <vt:lpstr>Measures of Central Tendency</vt:lpstr>
      <vt:lpstr>Measures of Central Tendency</vt:lpstr>
      <vt:lpstr>Measures of Central Tendency</vt:lpstr>
      <vt:lpstr>Measures of Central Tendency</vt:lpstr>
      <vt:lpstr>Measures of Central Tendency</vt:lpstr>
      <vt:lpstr>Measures of Central Tendency</vt:lpstr>
      <vt:lpstr>Measures of Central Tendency</vt:lpstr>
      <vt:lpstr>Measures of Variation</vt:lpstr>
      <vt:lpstr>Measures of Variation</vt:lpstr>
      <vt:lpstr>Measures of Variation</vt:lpstr>
      <vt:lpstr>Z Scores</vt:lpstr>
      <vt:lpstr>Z Scores</vt:lpstr>
      <vt:lpstr>Z Scores</vt:lpstr>
      <vt:lpstr>Part 3</vt:lpstr>
      <vt:lpstr>PowerPoint Presentation</vt:lpstr>
    </vt:vector>
  </TitlesOfParts>
  <Company>Computing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 1/13/02</dc:title>
  <dc:creator>name Denison</dc:creator>
  <cp:lastModifiedBy>Windows User</cp:lastModifiedBy>
  <cp:revision>96</cp:revision>
  <cp:lastPrinted>2003-09-05T01:06:48Z</cp:lastPrinted>
  <dcterms:created xsi:type="dcterms:W3CDTF">2003-01-06T15:18:30Z</dcterms:created>
  <dcterms:modified xsi:type="dcterms:W3CDTF">2015-08-28T01:04:11Z</dcterms:modified>
</cp:coreProperties>
</file>